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1" r:id="rId2"/>
    <p:sldId id="258" r:id="rId3"/>
    <p:sldId id="262" r:id="rId4"/>
    <p:sldId id="263" r:id="rId5"/>
    <p:sldId id="259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7" d="100"/>
          <a:sy n="77" d="100"/>
        </p:scale>
        <p:origin x="-197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98EF8-3DE9-D240-8DAC-EC7B8634ED87}" type="datetimeFigureOut">
              <a:rPr lang="en-US" smtClean="0"/>
              <a:t>1/16/14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40357-919C-0843-BEC5-2C61F0D101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5853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98EF8-3DE9-D240-8DAC-EC7B8634ED87}" type="datetimeFigureOut">
              <a:rPr lang="en-US" smtClean="0"/>
              <a:t>1/16/14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40357-919C-0843-BEC5-2C61F0D101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5906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98EF8-3DE9-D240-8DAC-EC7B8634ED87}" type="datetimeFigureOut">
              <a:rPr lang="en-US" smtClean="0"/>
              <a:t>1/16/14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40357-919C-0843-BEC5-2C61F0D101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450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98EF8-3DE9-D240-8DAC-EC7B8634ED87}" type="datetimeFigureOut">
              <a:rPr lang="en-US" smtClean="0"/>
              <a:t>1/16/14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40357-919C-0843-BEC5-2C61F0D101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958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98EF8-3DE9-D240-8DAC-EC7B8634ED87}" type="datetimeFigureOut">
              <a:rPr lang="en-US" smtClean="0"/>
              <a:t>1/16/14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40357-919C-0843-BEC5-2C61F0D101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817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98EF8-3DE9-D240-8DAC-EC7B8634ED87}" type="datetimeFigureOut">
              <a:rPr lang="en-US" smtClean="0"/>
              <a:t>1/16/14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40357-919C-0843-BEC5-2C61F0D101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99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98EF8-3DE9-D240-8DAC-EC7B8634ED87}" type="datetimeFigureOut">
              <a:rPr lang="en-US" smtClean="0"/>
              <a:t>1/16/14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40357-919C-0843-BEC5-2C61F0D101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6933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98EF8-3DE9-D240-8DAC-EC7B8634ED87}" type="datetimeFigureOut">
              <a:rPr lang="en-US" smtClean="0"/>
              <a:t>1/16/14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40357-919C-0843-BEC5-2C61F0D101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563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98EF8-3DE9-D240-8DAC-EC7B8634ED87}" type="datetimeFigureOut">
              <a:rPr lang="en-US" smtClean="0"/>
              <a:t>1/16/14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40357-919C-0843-BEC5-2C61F0D101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477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98EF8-3DE9-D240-8DAC-EC7B8634ED87}" type="datetimeFigureOut">
              <a:rPr lang="en-US" smtClean="0"/>
              <a:t>1/16/14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40357-919C-0843-BEC5-2C61F0D101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98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98EF8-3DE9-D240-8DAC-EC7B8634ED87}" type="datetimeFigureOut">
              <a:rPr lang="en-US" smtClean="0"/>
              <a:t>1/16/14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40357-919C-0843-BEC5-2C61F0D101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3128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398EF8-3DE9-D240-8DAC-EC7B8634ED87}" type="datetimeFigureOut">
              <a:rPr lang="en-US" smtClean="0"/>
              <a:t>1/16/14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240357-919C-0843-BEC5-2C61F0D101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986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tar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942749"/>
            <a:ext cx="7772400" cy="1470025"/>
          </a:xfrm>
        </p:spPr>
        <p:txBody>
          <a:bodyPr>
            <a:noAutofit/>
          </a:bodyPr>
          <a:lstStyle/>
          <a:p>
            <a:r>
              <a:rPr lang="en-US" sz="6600" b="1" dirty="0" smtClean="0">
                <a:solidFill>
                  <a:schemeClr val="bg1"/>
                </a:solidFill>
              </a:rPr>
              <a:t>Scorpius</a:t>
            </a:r>
            <a:br>
              <a:rPr lang="en-US" sz="6600" b="1" dirty="0" smtClean="0">
                <a:solidFill>
                  <a:schemeClr val="bg1"/>
                </a:solidFill>
              </a:rPr>
            </a:br>
            <a:r>
              <a:rPr lang="en-US" sz="6600" b="1" dirty="0" err="1" smtClean="0">
                <a:solidFill>
                  <a:schemeClr val="bg1"/>
                </a:solidFill>
              </a:rPr>
              <a:t>Rigel</a:t>
            </a:r>
            <a:r>
              <a:rPr lang="en-US" sz="6600" b="1" dirty="0" smtClean="0">
                <a:solidFill>
                  <a:schemeClr val="bg1"/>
                </a:solidFill>
              </a:rPr>
              <a:t> and </a:t>
            </a:r>
            <a:r>
              <a:rPr lang="en-US" sz="6600" b="1" dirty="0" err="1" smtClean="0">
                <a:solidFill>
                  <a:schemeClr val="bg1"/>
                </a:solidFill>
              </a:rPr>
              <a:t>Aldebaran</a:t>
            </a:r>
            <a:endParaRPr lang="en-US" sz="6600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By: Meagan Partridge and </a:t>
            </a:r>
            <a:r>
              <a:rPr lang="en-US" sz="3600" b="1" dirty="0">
                <a:solidFill>
                  <a:schemeClr val="bg1"/>
                </a:solidFill>
              </a:rPr>
              <a:t>Jeffrey </a:t>
            </a:r>
            <a:r>
              <a:rPr lang="en-US" sz="3600" b="1" dirty="0" err="1">
                <a:solidFill>
                  <a:schemeClr val="bg1"/>
                </a:solidFill>
              </a:rPr>
              <a:t>Oravic</a:t>
            </a:r>
            <a:endParaRPr lang="en-US" sz="3600" b="1" dirty="0">
              <a:solidFill>
                <a:schemeClr val="bg1"/>
              </a:solidFill>
            </a:endParaRPr>
          </a:p>
          <a:p>
            <a:endParaRPr lang="en-US" sz="36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54747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ldebara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6267" y="0"/>
            <a:ext cx="10017924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4140"/>
            <a:ext cx="8229600" cy="1143000"/>
          </a:xfrm>
        </p:spPr>
        <p:txBody>
          <a:bodyPr>
            <a:normAutofit/>
          </a:bodyPr>
          <a:lstStyle/>
          <a:p>
            <a:r>
              <a:rPr lang="en-US" sz="6600" b="1" dirty="0" err="1" smtClean="0">
                <a:solidFill>
                  <a:srgbClr val="FFFFFF"/>
                </a:solidFill>
              </a:rPr>
              <a:t>Aldebaran</a:t>
            </a:r>
            <a:endParaRPr lang="en-US" sz="6600" b="1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9083" y="1724402"/>
            <a:ext cx="8107717" cy="5133598"/>
          </a:xfrm>
        </p:spPr>
        <p:txBody>
          <a:bodyPr>
            <a:normAutofit lnSpcReduction="10000"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It’s </a:t>
            </a:r>
            <a:r>
              <a:rPr lang="en-US" sz="4000" dirty="0">
                <a:solidFill>
                  <a:schemeClr val="bg1"/>
                </a:solidFill>
              </a:rPr>
              <a:t>n</a:t>
            </a:r>
            <a:r>
              <a:rPr lang="en-US" sz="4000" dirty="0" smtClean="0">
                <a:solidFill>
                  <a:schemeClr val="bg1"/>
                </a:solidFill>
              </a:rPr>
              <a:t>ame comes from the </a:t>
            </a:r>
            <a:r>
              <a:rPr lang="en-US" sz="4000" dirty="0" smtClean="0">
                <a:solidFill>
                  <a:schemeClr val="bg1"/>
                </a:solidFill>
              </a:rPr>
              <a:t>Arabic word Al </a:t>
            </a:r>
            <a:r>
              <a:rPr lang="en-US" sz="4000" dirty="0" err="1" smtClean="0">
                <a:solidFill>
                  <a:schemeClr val="bg1"/>
                </a:solidFill>
              </a:rPr>
              <a:t>Dabaran</a:t>
            </a:r>
            <a:r>
              <a:rPr lang="en-US" sz="4000" dirty="0" smtClean="0">
                <a:solidFill>
                  <a:schemeClr val="bg1"/>
                </a:solidFill>
              </a:rPr>
              <a:t> </a:t>
            </a:r>
            <a:r>
              <a:rPr lang="en-US" sz="4000" dirty="0" smtClean="0">
                <a:solidFill>
                  <a:schemeClr val="bg1"/>
                </a:solidFill>
              </a:rPr>
              <a:t>meaning </a:t>
            </a:r>
            <a:r>
              <a:rPr lang="en-US" sz="4000" dirty="0" smtClean="0">
                <a:solidFill>
                  <a:schemeClr val="bg1"/>
                </a:solidFill>
              </a:rPr>
              <a:t>“The Follower.”</a:t>
            </a:r>
          </a:p>
          <a:p>
            <a:r>
              <a:rPr lang="en-US" sz="4000" dirty="0" smtClean="0">
                <a:solidFill>
                  <a:schemeClr val="bg1"/>
                </a:solidFill>
              </a:rPr>
              <a:t>It is the brightest star in Taurus and is referred to as the Bull’s Eye.</a:t>
            </a:r>
          </a:p>
          <a:p>
            <a:r>
              <a:rPr lang="en-US" sz="4000" dirty="0" smtClean="0">
                <a:solidFill>
                  <a:schemeClr val="bg1"/>
                </a:solidFill>
              </a:rPr>
              <a:t>It has a magnitude of 0.9 and, it is located 65 light years away from Earth.</a:t>
            </a:r>
          </a:p>
          <a:p>
            <a:endParaRPr lang="en-US" sz="3600" dirty="0" smtClean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44055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6817" y="0"/>
            <a:ext cx="9518074" cy="68741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err="1" smtClean="0">
                <a:solidFill>
                  <a:schemeClr val="bg1"/>
                </a:solidFill>
              </a:rPr>
              <a:t>Rigel</a:t>
            </a:r>
            <a:r>
              <a:rPr lang="en-US" sz="5400" b="1" dirty="0" smtClean="0">
                <a:solidFill>
                  <a:schemeClr val="bg1"/>
                </a:solidFill>
              </a:rPr>
              <a:t>: Meaning of the </a:t>
            </a:r>
            <a:r>
              <a:rPr lang="en-US" sz="5400" b="1" dirty="0" smtClean="0">
                <a:solidFill>
                  <a:schemeClr val="bg1"/>
                </a:solidFill>
              </a:rPr>
              <a:t>name</a:t>
            </a:r>
            <a:endParaRPr lang="en-US" sz="5400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6945" y="1986698"/>
            <a:ext cx="8229600" cy="4525963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In Arabic </a:t>
            </a:r>
            <a:r>
              <a:rPr lang="en-US" sz="4000" dirty="0" err="1" smtClean="0">
                <a:solidFill>
                  <a:schemeClr val="bg1"/>
                </a:solidFill>
              </a:rPr>
              <a:t>rijl</a:t>
            </a:r>
            <a:r>
              <a:rPr lang="en-US" sz="4000" dirty="0" smtClean="0">
                <a:solidFill>
                  <a:schemeClr val="bg1"/>
                </a:solidFill>
              </a:rPr>
              <a:t> means </a:t>
            </a:r>
            <a:r>
              <a:rPr lang="en-US" sz="4000" dirty="0">
                <a:solidFill>
                  <a:schemeClr val="bg1"/>
                </a:solidFill>
              </a:rPr>
              <a:t>foot</a:t>
            </a:r>
            <a:r>
              <a:rPr lang="en-US" sz="4000" dirty="0" smtClean="0">
                <a:solidFill>
                  <a:schemeClr val="bg1"/>
                </a:solidFill>
              </a:rPr>
              <a:t>, this is why it is called that, due to its </a:t>
            </a:r>
            <a:r>
              <a:rPr lang="en-US" sz="4000" dirty="0">
                <a:solidFill>
                  <a:schemeClr val="bg1"/>
                </a:solidFill>
              </a:rPr>
              <a:t>position in the left foot of the figure of </a:t>
            </a:r>
            <a:r>
              <a:rPr lang="en-US" sz="4000" dirty="0" smtClean="0">
                <a:solidFill>
                  <a:schemeClr val="bg1"/>
                </a:solidFill>
              </a:rPr>
              <a:t>Orion.</a:t>
            </a:r>
            <a:endParaRPr 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16088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6817" y="0"/>
            <a:ext cx="9518074" cy="68741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err="1" smtClean="0">
                <a:solidFill>
                  <a:schemeClr val="bg1"/>
                </a:solidFill>
              </a:rPr>
              <a:t>Rigel</a:t>
            </a:r>
            <a:r>
              <a:rPr lang="en-US" sz="5400" b="1" dirty="0" smtClean="0">
                <a:solidFill>
                  <a:schemeClr val="bg1"/>
                </a:solidFill>
              </a:rPr>
              <a:t>: Background </a:t>
            </a:r>
            <a:endParaRPr lang="en-US" sz="5400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It is </a:t>
            </a:r>
            <a:r>
              <a:rPr lang="en-US" dirty="0">
                <a:solidFill>
                  <a:schemeClr val="bg1"/>
                </a:solidFill>
              </a:rPr>
              <a:t>the brightest star in the constellation Orion and the seventh brightest star in the night sky, with visual magnitude 0.12</a:t>
            </a:r>
            <a:r>
              <a:rPr lang="en-US" dirty="0" smtClean="0">
                <a:solidFill>
                  <a:schemeClr val="bg1"/>
                </a:solidFill>
              </a:rPr>
              <a:t>.</a:t>
            </a:r>
          </a:p>
          <a:p>
            <a:r>
              <a:rPr lang="en-US" dirty="0">
                <a:solidFill>
                  <a:schemeClr val="bg1"/>
                </a:solidFill>
              </a:rPr>
              <a:t> The star as seen from Earth is actually a triple star system, with the primary </a:t>
            </a:r>
            <a:r>
              <a:rPr lang="en-US" dirty="0" smtClean="0">
                <a:solidFill>
                  <a:schemeClr val="bg1"/>
                </a:solidFill>
              </a:rPr>
              <a:t>star.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(</a:t>
            </a:r>
            <a:r>
              <a:rPr lang="en-US" dirty="0" err="1">
                <a:solidFill>
                  <a:schemeClr val="bg1"/>
                </a:solidFill>
              </a:rPr>
              <a:t>Rigel</a:t>
            </a:r>
            <a:r>
              <a:rPr lang="en-US" dirty="0">
                <a:solidFill>
                  <a:schemeClr val="bg1"/>
                </a:solidFill>
              </a:rPr>
              <a:t> A) a blue-white supergiant of absolute magnitude −7.84 and around 130,000 </a:t>
            </a:r>
            <a:r>
              <a:rPr lang="en-US" dirty="0" smtClean="0">
                <a:solidFill>
                  <a:schemeClr val="bg1"/>
                </a:solidFill>
              </a:rPr>
              <a:t>times as </a:t>
            </a:r>
            <a:r>
              <a:rPr lang="en-US" dirty="0">
                <a:solidFill>
                  <a:schemeClr val="bg1"/>
                </a:solidFill>
              </a:rPr>
              <a:t>luminous as the </a:t>
            </a:r>
            <a:r>
              <a:rPr lang="en-US" dirty="0" smtClean="0">
                <a:solidFill>
                  <a:schemeClr val="bg1"/>
                </a:solidFill>
              </a:rPr>
              <a:t>Sun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2497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orpius_02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27" b="15627"/>
          <a:stretch>
            <a:fillRect/>
          </a:stretch>
        </p:blipFill>
        <p:spPr>
          <a:xfrm>
            <a:off x="-632452" y="1"/>
            <a:ext cx="10743427" cy="6936203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b="1" dirty="0" smtClean="0">
                <a:solidFill>
                  <a:srgbClr val="FFFFFF"/>
                </a:solidFill>
              </a:rPr>
              <a:t>Scorpius</a:t>
            </a:r>
            <a:endParaRPr lang="en-US" sz="6600" b="1" dirty="0">
              <a:solidFill>
                <a:srgbClr val="FFFF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7621" y="1450629"/>
            <a:ext cx="9395537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4400" dirty="0" smtClean="0">
                <a:solidFill>
                  <a:srgbClr val="FFFFFF"/>
                </a:solidFill>
              </a:rPr>
              <a:t>The scorpion </a:t>
            </a:r>
            <a:r>
              <a:rPr lang="en-US" sz="4400" dirty="0" smtClean="0">
                <a:solidFill>
                  <a:srgbClr val="FFFFFF"/>
                </a:solidFill>
              </a:rPr>
              <a:t>was sent by Earth to slay Orion. The constellations are never seen at the same time—Orion is said to be fleeing from Scorpius.</a:t>
            </a:r>
          </a:p>
          <a:p>
            <a:pPr marL="285750" indent="-285750">
              <a:buFont typeface="Arial"/>
              <a:buChar char="•"/>
            </a:pPr>
            <a:r>
              <a:rPr lang="en-US" sz="4400" dirty="0" smtClean="0">
                <a:solidFill>
                  <a:srgbClr val="FFFFFF"/>
                </a:solidFill>
              </a:rPr>
              <a:t>It contains four Messier objects.</a:t>
            </a:r>
          </a:p>
          <a:p>
            <a:pPr marL="285750" indent="-285750">
              <a:buFont typeface="Arial"/>
              <a:buChar char="•"/>
            </a:pPr>
            <a:r>
              <a:rPr lang="en-US" sz="4400" dirty="0" smtClean="0">
                <a:solidFill>
                  <a:srgbClr val="FFFFFF"/>
                </a:solidFill>
              </a:rPr>
              <a:t>It contains thirteen stars with known planets.</a:t>
            </a:r>
          </a:p>
        </p:txBody>
      </p:sp>
    </p:spTree>
    <p:extLst>
      <p:ext uri="{BB962C8B-B14F-4D97-AF65-F5344CB8AC3E}">
        <p14:creationId xmlns:p14="http://schemas.microsoft.com/office/powerpoint/2010/main" val="40230178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12356</TotalTime>
  <Words>206</Words>
  <Application>Microsoft Macintosh PowerPoint</Application>
  <PresentationFormat>On-screen Show (4:3)</PresentationFormat>
  <Paragraphs>17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Scorpius Rigel and Aldebaran</vt:lpstr>
      <vt:lpstr>Aldebaran</vt:lpstr>
      <vt:lpstr>Rigel: Meaning of the name</vt:lpstr>
      <vt:lpstr>Rigel: Background </vt:lpstr>
      <vt:lpstr>Scorpius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Meagan Partridge</dc:creator>
  <cp:lastModifiedBy>Meagan Partridge</cp:lastModifiedBy>
  <cp:revision>7</cp:revision>
  <dcterms:created xsi:type="dcterms:W3CDTF">2014-01-07T22:18:46Z</dcterms:created>
  <dcterms:modified xsi:type="dcterms:W3CDTF">2014-01-16T21:40:56Z</dcterms:modified>
</cp:coreProperties>
</file>